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3" r:id="rId6"/>
    <p:sldId id="275" r:id="rId7"/>
    <p:sldId id="261" r:id="rId8"/>
    <p:sldId id="270" r:id="rId9"/>
    <p:sldId id="266" r:id="rId10"/>
    <p:sldId id="278" r:id="rId11"/>
    <p:sldId id="267" r:id="rId12"/>
    <p:sldId id="264" r:id="rId13"/>
    <p:sldId id="262" r:id="rId14"/>
    <p:sldId id="265" r:id="rId15"/>
    <p:sldId id="272" r:id="rId16"/>
    <p:sldId id="269" r:id="rId17"/>
    <p:sldId id="276" r:id="rId18"/>
    <p:sldId id="277" r:id="rId19"/>
    <p:sldId id="273" r:id="rId20"/>
    <p:sldId id="280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5" d="100"/>
          <a:sy n="75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0E51A85-8A2D-49CB-AEEB-57FBCA2F0895}" type="datetimeFigureOut">
              <a:rPr lang="en-US"/>
              <a:pPr>
                <a:defRPr/>
              </a:pPr>
              <a:t>11/18/2010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19CA562-C81B-4400-8F45-74904646A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A7B7C0-006A-438C-919C-5B267785CFD2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5903-9D88-4CBD-987F-EB1D13309167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4FA1-ED36-4EC6-9361-2B7175EC7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198D-ECDA-4261-8DC1-613C19E27929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6BB3-E705-4D08-B5F6-84F1ED451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E3C5-CF51-46DA-BA48-126C34035CCB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E857-C5FF-4D34-8CEC-1C4FE8F2C3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6D95-345C-45AD-B640-4282A4A66780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D48A-73C0-4CAE-A879-6AFBBB99A3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4C70-3949-4ADB-8A36-29DE05A96460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EA32-8194-4AE9-82CB-6F8A9D78B7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6FEE-E9C1-4BB4-AED0-596BE2A3AB6D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82FA-4342-46AA-AB9E-049C58716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3D18-EF44-4D9A-9AC3-E0D8C479DEA3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FC2B-F70A-4065-929E-A3FC3E3FA1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165C-4BA6-40C3-9B51-F456C3E193B3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D52D-FB99-4A96-9223-B62FD0D5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C86F-376E-4A47-B234-EAEE8D3142E8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4DD1-4F4C-4BE4-BA73-88EB728107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01BB-B36A-40FE-9E77-D3114AFF477E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6B6C-E49F-4292-9578-38BD3BA56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37C18-77CD-4D1B-903E-72D0A7753EAC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7D18-77F7-457C-AF0D-0914DDA8D4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8473E2-FBDA-42B4-A1C9-B510FAA1933D}" type="datetimeFigureOut">
              <a:rPr lang="en-GB"/>
              <a:pPr>
                <a:defRPr/>
              </a:pPr>
              <a:t>18/11/2010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04567D-C4A8-4AAB-BC6D-5B2B7EDACA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Observation, Reflection and Containment: 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A PSYCHOANALYTIC APPROACH TO WORK WITH UNDER FIVES</a:t>
            </a:r>
            <a:endParaRPr lang="en-GB" b="1" smtClean="0">
              <a:solidFill>
                <a:schemeClr val="tx1"/>
              </a:solidFill>
            </a:endParaRPr>
          </a:p>
        </p:txBody>
      </p:sp>
      <p:pic>
        <p:nvPicPr>
          <p:cNvPr id="14339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33375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6707187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5602" name="Content Placeholder 4" descr="IMG_845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5603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6626" name="Content Placeholder 5" descr="IMG_84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6627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7650" name="Content Placeholder 5" descr="IMG_84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484313"/>
            <a:ext cx="4319588" cy="4570412"/>
          </a:xfrm>
        </p:spPr>
      </p:pic>
      <p:pic>
        <p:nvPicPr>
          <p:cNvPr id="27651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8674" name="Content Placeholder 7" descr="IMG_84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pic>
        <p:nvPicPr>
          <p:cNvPr id="28675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6707187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9698" name="Content Placeholder 4" descr="IMG_842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9699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6707187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0722" name="Content Placeholder 5" descr="IMG_84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pic>
        <p:nvPicPr>
          <p:cNvPr id="30723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1746" name="Content Placeholder 5" descr="IMG_84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31747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2770" name="Content Placeholder 4" descr="IMG_84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32771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3794" name="Content Placeholder 4" descr="IMG_845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pic>
        <p:nvPicPr>
          <p:cNvPr id="33795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4818" name="Content Placeholder 5" descr="IMG_843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34819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4000" b="1" dirty="0" smtClean="0"/>
              <a:t>Louise Emanuel </a:t>
            </a:r>
            <a:r>
              <a:rPr lang="en-GB" sz="4000" dirty="0" smtClean="0"/>
              <a:t>(</a:t>
            </a:r>
            <a:r>
              <a:rPr lang="en-GB" sz="3500" b="1" dirty="0" err="1" smtClean="0"/>
              <a:t>MPsychPsych</a:t>
            </a:r>
            <a:r>
              <a:rPr lang="en-GB" sz="3500" b="1" dirty="0" smtClean="0"/>
              <a:t>, PhD in Progress)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CONSULTANT CHILD PSYCHOTHERAPIST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HEAD OF LOCAL UNDER FIVES SERVICES, TAVISTOCK CLINIC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CONVENOR INFANT MENTAL HEALTH WORKSHOP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COURSE ORGANISER PGDIP/MA IN INFANT MENTAL HEALTH AND EARLY YEARS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LIST OF PUBLICATIONS AVAILABLE BY E-MAIL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TWO BOOKS: (SLIDES)</a:t>
            </a:r>
          </a:p>
        </p:txBody>
      </p:sp>
      <p:pic>
        <p:nvPicPr>
          <p:cNvPr id="15363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33375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339975" y="260350"/>
            <a:ext cx="4319588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5842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 REFERENCES:</a:t>
            </a:r>
          </a:p>
          <a:p>
            <a:r>
              <a:rPr lang="en-GB" sz="2400" smtClean="0"/>
              <a:t>EMANUEL, L AND BRADLEY, E  (2008):</a:t>
            </a:r>
          </a:p>
          <a:p>
            <a:pPr>
              <a:buFont typeface="Arial" charset="0"/>
              <a:buNone/>
            </a:pPr>
            <a:r>
              <a:rPr lang="en-GB" sz="2400" smtClean="0"/>
              <a:t>      WHAT CAN THE MATTER BE?    Therapeutic Interventions with parents, infants and young children, THE TAVISTOCK CLINIC SERIES, KARNAC BOOKS.  INCLUDES CHAPTERS BY: BARROWS, P; DAWS, D; MILLER, L; HOPKINS, J; LIKIERMAN, M;  URWIN, C; WITTENBERG, I.</a:t>
            </a:r>
          </a:p>
          <a:p>
            <a:r>
              <a:rPr lang="en-GB" sz="2400" smtClean="0"/>
              <a:t>POZZI, M   PSYCHIC HOOKS AND BOLTS. PSYCHOANALYTIC WORK WITH CHILDREN UNDER FIVE AND THEIR FAMILIES. LONDON, KARNAC</a:t>
            </a:r>
          </a:p>
          <a:p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6866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LOUISE EMANUEL EMAIL ADDRESS:</a:t>
            </a:r>
          </a:p>
          <a:p>
            <a:endParaRPr lang="en-GB" smtClean="0"/>
          </a:p>
          <a:p>
            <a:r>
              <a:rPr lang="en-GB" smtClean="0"/>
              <a:t>LEMANUEL@TAVI-PORT.NHS.UK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7890" name="Picture 4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pPr>
              <a:buFont typeface="Arial" charset="0"/>
              <a:buNone/>
            </a:pPr>
            <a:endParaRPr lang="en-GB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412875"/>
            <a:ext cx="8229600" cy="1417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/>
              <a:t>UNDER FIVES MODEL </a:t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endParaRPr lang="en-GB" sz="40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68313" y="3357563"/>
            <a:ext cx="8229600" cy="2952750"/>
          </a:xfrm>
        </p:spPr>
        <p:txBody>
          <a:bodyPr/>
          <a:lstStyle/>
          <a:p>
            <a:pPr eaLnBrk="1" hangingPunct="1"/>
            <a:r>
              <a:rPr lang="en-GB" smtClean="0"/>
              <a:t>PSYCHOANALYTIC AND ATTACHMENT THEORY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INFANT/CHILD DEVELOPMENT RESEARCH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OBSERVATIONAL SKILLS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6" name="Rectangle 5"/>
          <p:cNvSpPr/>
          <p:nvPr/>
        </p:nvSpPr>
        <p:spPr>
          <a:xfrm>
            <a:off x="1547813" y="981075"/>
            <a:ext cx="5832475" cy="1349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en-GB" sz="4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en-GB" sz="40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BASED ON:</a:t>
            </a:r>
            <a:endParaRPr lang="en-GB" dirty="0"/>
          </a:p>
        </p:txBody>
      </p:sp>
      <p:pic>
        <p:nvPicPr>
          <p:cNvPr id="17412" name="Picture 5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6250"/>
            <a:ext cx="42481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339975" y="188913"/>
            <a:ext cx="4319588" cy="7191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8434" name="Content Placeholder 5" descr="IMG_843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771650"/>
            <a:ext cx="3136900" cy="4183063"/>
          </a:xfrm>
        </p:spPr>
      </p:pic>
      <p:pic>
        <p:nvPicPr>
          <p:cNvPr id="18435" name="Picture 3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9458" name="Content Placeholder 4" descr="IMG_844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pic>
        <p:nvPicPr>
          <p:cNvPr id="19459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0482" name="Content Placeholder 4" descr="IMG_844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pic>
        <p:nvPicPr>
          <p:cNvPr id="20483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4"/>
          <p:cNvSpPr>
            <a:spLocks noChangeArrowheads="1"/>
          </p:cNvSpPr>
          <p:nvPr/>
        </p:nvSpPr>
        <p:spPr bwMode="auto">
          <a:xfrm>
            <a:off x="611188" y="2349500"/>
            <a:ext cx="1944687" cy="18716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6" name="Oval 5"/>
          <p:cNvSpPr>
            <a:spLocks noChangeArrowheads="1"/>
          </p:cNvSpPr>
          <p:nvPr/>
        </p:nvSpPr>
        <p:spPr bwMode="auto">
          <a:xfrm>
            <a:off x="5076825" y="2060575"/>
            <a:ext cx="3167063" cy="29527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 flipV="1">
            <a:off x="2051050" y="1989138"/>
            <a:ext cx="3603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>
            <a:off x="6588125" y="5013325"/>
            <a:ext cx="0" cy="720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6372225" y="5300663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323850" y="260350"/>
            <a:ext cx="662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The Development of            Mental Apparatus (Bion)</a:t>
            </a:r>
            <a:endParaRPr lang="en-US"/>
          </a:p>
        </p:txBody>
      </p:sp>
      <p:pic>
        <p:nvPicPr>
          <p:cNvPr id="21511" name="Picture 11" descr="MC90035043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88913"/>
            <a:ext cx="5762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Freeform 12"/>
          <p:cNvSpPr>
            <a:spLocks/>
          </p:cNvSpPr>
          <p:nvPr/>
        </p:nvSpPr>
        <p:spPr bwMode="auto">
          <a:xfrm>
            <a:off x="2339975" y="2205038"/>
            <a:ext cx="4387850" cy="904875"/>
          </a:xfrm>
          <a:custGeom>
            <a:avLst/>
            <a:gdLst>
              <a:gd name="T0" fmla="*/ 0 w 2764"/>
              <a:gd name="T1" fmla="*/ 2147483647 h 570"/>
              <a:gd name="T2" fmla="*/ 2147483647 w 2764"/>
              <a:gd name="T3" fmla="*/ 2147483647 h 570"/>
              <a:gd name="T4" fmla="*/ 2147483647 w 2764"/>
              <a:gd name="T5" fmla="*/ 2147483647 h 570"/>
              <a:gd name="T6" fmla="*/ 2147483647 w 2764"/>
              <a:gd name="T7" fmla="*/ 2147483647 h 570"/>
              <a:gd name="T8" fmla="*/ 2147483647 w 2764"/>
              <a:gd name="T9" fmla="*/ 2147483647 h 570"/>
              <a:gd name="T10" fmla="*/ 2147483647 w 2764"/>
              <a:gd name="T11" fmla="*/ 2147483647 h 5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64"/>
              <a:gd name="T19" fmla="*/ 0 h 570"/>
              <a:gd name="T20" fmla="*/ 2764 w 2764"/>
              <a:gd name="T21" fmla="*/ 570 h 5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64" h="570">
                <a:moveTo>
                  <a:pt x="0" y="274"/>
                </a:moveTo>
                <a:cubicBezTo>
                  <a:pt x="175" y="218"/>
                  <a:pt x="351" y="162"/>
                  <a:pt x="503" y="124"/>
                </a:cubicBezTo>
                <a:cubicBezTo>
                  <a:pt x="655" y="87"/>
                  <a:pt x="716" y="62"/>
                  <a:pt x="915" y="49"/>
                </a:cubicBezTo>
                <a:cubicBezTo>
                  <a:pt x="1113" y="37"/>
                  <a:pt x="1434" y="0"/>
                  <a:pt x="1693" y="49"/>
                </a:cubicBezTo>
                <a:cubicBezTo>
                  <a:pt x="1952" y="99"/>
                  <a:pt x="2292" y="262"/>
                  <a:pt x="2470" y="349"/>
                </a:cubicBezTo>
                <a:cubicBezTo>
                  <a:pt x="2648" y="436"/>
                  <a:pt x="2703" y="524"/>
                  <a:pt x="2764" y="570"/>
                </a:cubicBezTo>
              </a:path>
            </a:pathLst>
          </a:custGeom>
          <a:noFill/>
          <a:ln w="28575" cap="flat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3348038" y="17732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132138" y="17732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Projective (1)</a:t>
            </a:r>
            <a:r>
              <a:rPr lang="en-GB"/>
              <a:t> </a:t>
            </a:r>
            <a:endParaRPr 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203575" y="2492375"/>
            <a:ext cx="1152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Identification</a:t>
            </a:r>
            <a:endParaRPr lang="en-US" sz="1200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6804025" y="3141663"/>
            <a:ext cx="288925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V="1">
            <a:off x="7091363" y="3117850"/>
            <a:ext cx="1444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7019925" y="3498850"/>
            <a:ext cx="73025" cy="361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7164388" y="3933825"/>
            <a:ext cx="288925" cy="287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7451725" y="3933825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6802438" y="3956050"/>
            <a:ext cx="288925" cy="287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6946900" y="42211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6875463" y="42926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28"/>
          <p:cNvSpPr>
            <a:spLocks/>
          </p:cNvSpPr>
          <p:nvPr/>
        </p:nvSpPr>
        <p:spPr bwMode="auto">
          <a:xfrm rot="10424922">
            <a:off x="2033588" y="3949700"/>
            <a:ext cx="4676775" cy="1223963"/>
          </a:xfrm>
          <a:custGeom>
            <a:avLst/>
            <a:gdLst>
              <a:gd name="T0" fmla="*/ 0 w 2764"/>
              <a:gd name="T1" fmla="*/ 2147483647 h 570"/>
              <a:gd name="T2" fmla="*/ 2147483647 w 2764"/>
              <a:gd name="T3" fmla="*/ 2147483647 h 570"/>
              <a:gd name="T4" fmla="*/ 2147483647 w 2764"/>
              <a:gd name="T5" fmla="*/ 2147483647 h 570"/>
              <a:gd name="T6" fmla="*/ 2147483647 w 2764"/>
              <a:gd name="T7" fmla="*/ 2147483647 h 570"/>
              <a:gd name="T8" fmla="*/ 2147483647 w 2764"/>
              <a:gd name="T9" fmla="*/ 2147483647 h 570"/>
              <a:gd name="T10" fmla="*/ 2147483647 w 2764"/>
              <a:gd name="T11" fmla="*/ 2147483647 h 57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64"/>
              <a:gd name="T19" fmla="*/ 0 h 570"/>
              <a:gd name="T20" fmla="*/ 2764 w 2764"/>
              <a:gd name="T21" fmla="*/ 570 h 57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64" h="570">
                <a:moveTo>
                  <a:pt x="0" y="274"/>
                </a:moveTo>
                <a:cubicBezTo>
                  <a:pt x="175" y="218"/>
                  <a:pt x="351" y="162"/>
                  <a:pt x="503" y="124"/>
                </a:cubicBezTo>
                <a:cubicBezTo>
                  <a:pt x="655" y="87"/>
                  <a:pt x="716" y="62"/>
                  <a:pt x="915" y="49"/>
                </a:cubicBezTo>
                <a:cubicBezTo>
                  <a:pt x="1113" y="37"/>
                  <a:pt x="1434" y="0"/>
                  <a:pt x="1693" y="49"/>
                </a:cubicBezTo>
                <a:cubicBezTo>
                  <a:pt x="1952" y="99"/>
                  <a:pt x="2292" y="262"/>
                  <a:pt x="2470" y="349"/>
                </a:cubicBezTo>
                <a:cubicBezTo>
                  <a:pt x="2648" y="436"/>
                  <a:pt x="2703" y="524"/>
                  <a:pt x="2764" y="570"/>
                </a:cubicBezTo>
              </a:path>
            </a:pathLst>
          </a:custGeom>
          <a:noFill/>
          <a:ln w="28575" cap="flat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7164388" y="3429000"/>
            <a:ext cx="1008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Reverie (2)</a:t>
            </a:r>
            <a:endParaRPr lang="en-US" sz="1200"/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1476375" y="2660650"/>
            <a:ext cx="288925" cy="287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1763713" y="2636838"/>
            <a:ext cx="1444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1403350" y="2997200"/>
            <a:ext cx="1444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1403350" y="3357563"/>
            <a:ext cx="288925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V="1">
            <a:off x="1690688" y="3357563"/>
            <a:ext cx="1444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3" name="Oval 35"/>
          <p:cNvSpPr>
            <a:spLocks noChangeArrowheads="1"/>
          </p:cNvSpPr>
          <p:nvPr/>
        </p:nvSpPr>
        <p:spPr bwMode="auto">
          <a:xfrm>
            <a:off x="1041400" y="3379788"/>
            <a:ext cx="288925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>
            <a:off x="1185863" y="36449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Line 37"/>
          <p:cNvSpPr>
            <a:spLocks noChangeShapeType="1"/>
          </p:cNvSpPr>
          <p:nvPr/>
        </p:nvSpPr>
        <p:spPr bwMode="auto">
          <a:xfrm>
            <a:off x="1114425" y="37163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3132138" y="4581525"/>
            <a:ext cx="1800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Response (3)</a:t>
            </a:r>
            <a:endParaRPr lang="en-US" sz="1200"/>
          </a:p>
        </p:txBody>
      </p:sp>
      <p:sp>
        <p:nvSpPr>
          <p:cNvPr id="2087" name="Freeform 39"/>
          <p:cNvSpPr>
            <a:spLocks/>
          </p:cNvSpPr>
          <p:nvPr/>
        </p:nvSpPr>
        <p:spPr bwMode="auto">
          <a:xfrm>
            <a:off x="1427163" y="3732213"/>
            <a:ext cx="461962" cy="420687"/>
          </a:xfrm>
          <a:custGeom>
            <a:avLst/>
            <a:gdLst>
              <a:gd name="T0" fmla="*/ 2147483647 w 291"/>
              <a:gd name="T1" fmla="*/ 2147483647 h 265"/>
              <a:gd name="T2" fmla="*/ 2147483647 w 291"/>
              <a:gd name="T3" fmla="*/ 2147483647 h 265"/>
              <a:gd name="T4" fmla="*/ 0 w 291"/>
              <a:gd name="T5" fmla="*/ 0 h 265"/>
              <a:gd name="T6" fmla="*/ 0 60000 65536"/>
              <a:gd name="T7" fmla="*/ 0 60000 65536"/>
              <a:gd name="T8" fmla="*/ 0 60000 65536"/>
              <a:gd name="T9" fmla="*/ 0 w 291"/>
              <a:gd name="T10" fmla="*/ 0 h 265"/>
              <a:gd name="T11" fmla="*/ 291 w 291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" h="265">
                <a:moveTo>
                  <a:pt x="291" y="265"/>
                </a:moveTo>
                <a:cubicBezTo>
                  <a:pt x="269" y="250"/>
                  <a:pt x="215" y="216"/>
                  <a:pt x="167" y="172"/>
                </a:cubicBezTo>
                <a:cubicBezTo>
                  <a:pt x="119" y="128"/>
                  <a:pt x="35" y="36"/>
                  <a:pt x="0" y="0"/>
                </a:cubicBezTo>
              </a:path>
            </a:pathLst>
          </a:custGeom>
          <a:noFill/>
          <a:ln w="28575" cap="flat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1763713" y="3789363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(4)</a:t>
            </a:r>
            <a:endParaRPr lang="en-US" sz="1200"/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827088" y="29241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/>
              <a:t>(5)</a:t>
            </a:r>
            <a:endParaRPr lang="en-US" sz="1200"/>
          </a:p>
        </p:txBody>
      </p:sp>
      <p:sp>
        <p:nvSpPr>
          <p:cNvPr id="21538" name="Text Box 43"/>
          <p:cNvSpPr txBox="1">
            <a:spLocks noChangeArrowheads="1"/>
          </p:cNvSpPr>
          <p:nvPr/>
        </p:nvSpPr>
        <p:spPr bwMode="auto">
          <a:xfrm>
            <a:off x="827088" y="50847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Contained</a:t>
            </a:r>
            <a:endParaRPr lang="en-US"/>
          </a:p>
        </p:txBody>
      </p:sp>
      <p:sp>
        <p:nvSpPr>
          <p:cNvPr id="21539" name="Text Box 44"/>
          <p:cNvSpPr txBox="1">
            <a:spLocks noChangeArrowheads="1"/>
          </p:cNvSpPr>
          <p:nvPr/>
        </p:nvSpPr>
        <p:spPr bwMode="auto">
          <a:xfrm>
            <a:off x="6156325" y="6092825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Container</a:t>
            </a:r>
            <a:endParaRPr lang="en-US"/>
          </a:p>
        </p:txBody>
      </p:sp>
      <p:sp>
        <p:nvSpPr>
          <p:cNvPr id="2093" name="Freeform 45"/>
          <p:cNvSpPr>
            <a:spLocks/>
          </p:cNvSpPr>
          <p:nvPr/>
        </p:nvSpPr>
        <p:spPr bwMode="auto">
          <a:xfrm>
            <a:off x="881063" y="3287713"/>
            <a:ext cx="131762" cy="479425"/>
          </a:xfrm>
          <a:custGeom>
            <a:avLst/>
            <a:gdLst>
              <a:gd name="T0" fmla="*/ 2147483647 w 83"/>
              <a:gd name="T1" fmla="*/ 0 h 302"/>
              <a:gd name="T2" fmla="*/ 2147483647 w 83"/>
              <a:gd name="T3" fmla="*/ 2147483647 h 302"/>
              <a:gd name="T4" fmla="*/ 2147483647 w 83"/>
              <a:gd name="T5" fmla="*/ 2147483647 h 302"/>
              <a:gd name="T6" fmla="*/ 2147483647 w 83"/>
              <a:gd name="T7" fmla="*/ 2147483647 h 302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302"/>
              <a:gd name="T14" fmla="*/ 83 w 83"/>
              <a:gd name="T15" fmla="*/ 302 h 3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302">
                <a:moveTo>
                  <a:pt x="69" y="0"/>
                </a:moveTo>
                <a:cubicBezTo>
                  <a:pt x="60" y="15"/>
                  <a:pt x="21" y="59"/>
                  <a:pt x="12" y="89"/>
                </a:cubicBezTo>
                <a:cubicBezTo>
                  <a:pt x="3" y="119"/>
                  <a:pt x="0" y="145"/>
                  <a:pt x="12" y="180"/>
                </a:cubicBezTo>
                <a:cubicBezTo>
                  <a:pt x="24" y="215"/>
                  <a:pt x="68" y="277"/>
                  <a:pt x="83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46"/>
          <p:cNvSpPr>
            <a:spLocks/>
          </p:cNvSpPr>
          <p:nvPr/>
        </p:nvSpPr>
        <p:spPr bwMode="auto">
          <a:xfrm>
            <a:off x="7667625" y="3860800"/>
            <a:ext cx="74613" cy="457200"/>
          </a:xfrm>
          <a:custGeom>
            <a:avLst/>
            <a:gdLst>
              <a:gd name="T0" fmla="*/ 2147483647 w 47"/>
              <a:gd name="T1" fmla="*/ 0 h 288"/>
              <a:gd name="T2" fmla="*/ 2147483647 w 47"/>
              <a:gd name="T3" fmla="*/ 2147483647 h 288"/>
              <a:gd name="T4" fmla="*/ 2147483647 w 47"/>
              <a:gd name="T5" fmla="*/ 2147483647 h 288"/>
              <a:gd name="T6" fmla="*/ 0 w 47"/>
              <a:gd name="T7" fmla="*/ 2147483647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288"/>
              <a:gd name="T14" fmla="*/ 47 w 47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288">
                <a:moveTo>
                  <a:pt x="7" y="0"/>
                </a:moveTo>
                <a:cubicBezTo>
                  <a:pt x="14" y="16"/>
                  <a:pt x="35" y="67"/>
                  <a:pt x="40" y="99"/>
                </a:cubicBezTo>
                <a:cubicBezTo>
                  <a:pt x="45" y="131"/>
                  <a:pt x="47" y="164"/>
                  <a:pt x="40" y="195"/>
                </a:cubicBezTo>
                <a:cubicBezTo>
                  <a:pt x="33" y="226"/>
                  <a:pt x="8" y="269"/>
                  <a:pt x="0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Freeform 47"/>
          <p:cNvSpPr>
            <a:spLocks/>
          </p:cNvSpPr>
          <p:nvPr/>
        </p:nvSpPr>
        <p:spPr bwMode="auto">
          <a:xfrm>
            <a:off x="6659563" y="3860800"/>
            <a:ext cx="131762" cy="479425"/>
          </a:xfrm>
          <a:custGeom>
            <a:avLst/>
            <a:gdLst>
              <a:gd name="T0" fmla="*/ 2147483647 w 83"/>
              <a:gd name="T1" fmla="*/ 0 h 302"/>
              <a:gd name="T2" fmla="*/ 2147483647 w 83"/>
              <a:gd name="T3" fmla="*/ 2147483647 h 302"/>
              <a:gd name="T4" fmla="*/ 2147483647 w 83"/>
              <a:gd name="T5" fmla="*/ 2147483647 h 302"/>
              <a:gd name="T6" fmla="*/ 2147483647 w 83"/>
              <a:gd name="T7" fmla="*/ 2147483647 h 302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302"/>
              <a:gd name="T14" fmla="*/ 83 w 83"/>
              <a:gd name="T15" fmla="*/ 302 h 3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302">
                <a:moveTo>
                  <a:pt x="69" y="0"/>
                </a:moveTo>
                <a:cubicBezTo>
                  <a:pt x="60" y="15"/>
                  <a:pt x="21" y="59"/>
                  <a:pt x="12" y="89"/>
                </a:cubicBezTo>
                <a:cubicBezTo>
                  <a:pt x="3" y="119"/>
                  <a:pt x="0" y="145"/>
                  <a:pt x="12" y="180"/>
                </a:cubicBezTo>
                <a:cubicBezTo>
                  <a:pt x="24" y="215"/>
                  <a:pt x="68" y="277"/>
                  <a:pt x="83" y="3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1785938" y="3287713"/>
            <a:ext cx="120650" cy="468312"/>
          </a:xfrm>
          <a:custGeom>
            <a:avLst/>
            <a:gdLst>
              <a:gd name="T0" fmla="*/ 2147483647 w 76"/>
              <a:gd name="T1" fmla="*/ 0 h 295"/>
              <a:gd name="T2" fmla="*/ 2147483647 w 76"/>
              <a:gd name="T3" fmla="*/ 2147483647 h 295"/>
              <a:gd name="T4" fmla="*/ 2147483647 w 76"/>
              <a:gd name="T5" fmla="*/ 2147483647 h 295"/>
              <a:gd name="T6" fmla="*/ 0 w 76"/>
              <a:gd name="T7" fmla="*/ 2147483647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295"/>
              <a:gd name="T14" fmla="*/ 76 w 76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295">
                <a:moveTo>
                  <a:pt x="20" y="0"/>
                </a:moveTo>
                <a:cubicBezTo>
                  <a:pt x="26" y="15"/>
                  <a:pt x="58" y="61"/>
                  <a:pt x="65" y="92"/>
                </a:cubicBezTo>
                <a:cubicBezTo>
                  <a:pt x="72" y="123"/>
                  <a:pt x="76" y="154"/>
                  <a:pt x="65" y="188"/>
                </a:cubicBezTo>
                <a:cubicBezTo>
                  <a:pt x="54" y="222"/>
                  <a:pt x="14" y="273"/>
                  <a:pt x="0" y="2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3" grpId="0"/>
      <p:bldP spid="2064" grpId="0"/>
      <p:bldP spid="2065" grpId="0" animBg="1"/>
      <p:bldP spid="2066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/>
      <p:bldP spid="2087" grpId="0" animBg="1"/>
      <p:bldP spid="2088" grpId="0"/>
      <p:bldP spid="2089" grpId="0"/>
      <p:bldP spid="2093" grpId="0" animBg="1"/>
      <p:bldP spid="2094" grpId="0" animBg="1"/>
      <p:bldP spid="2095" grpId="0" animBg="1"/>
      <p:bldP spid="20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3554" name="Content Placeholder 5" descr="IMG_84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3555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484438" y="260350"/>
            <a:ext cx="4248150" cy="41910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78" name="Content Placeholder 5" descr="IMG_84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628775"/>
            <a:ext cx="6035675" cy="4525963"/>
          </a:xfrm>
        </p:spPr>
      </p:pic>
      <p:pic>
        <p:nvPicPr>
          <p:cNvPr id="24579" name="Picture 4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60350"/>
            <a:ext cx="42481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151</Words>
  <Application>Microsoft Office PowerPoint</Application>
  <PresentationFormat>On-screen Show (4:3)</PresentationFormat>
  <Paragraphs>37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 Observation, Reflection and Containment:  </vt:lpstr>
      <vt:lpstr>   </vt:lpstr>
      <vt:lpstr>UNDER FIVES MODEL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Observation, Reflection and Containment:  </dc:title>
  <dc:creator>Louise</dc:creator>
  <cp:lastModifiedBy>Leslie Ironside</cp:lastModifiedBy>
  <cp:revision>97</cp:revision>
  <dcterms:created xsi:type="dcterms:W3CDTF">2010-06-12T16:18:27Z</dcterms:created>
  <dcterms:modified xsi:type="dcterms:W3CDTF">2010-11-18T12:42:49Z</dcterms:modified>
</cp:coreProperties>
</file>